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503" r:id="rId2"/>
    <p:sldId id="276" r:id="rId3"/>
    <p:sldId id="604" r:id="rId4"/>
    <p:sldId id="603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02" r:id="rId16"/>
    <p:sldId id="504" r:id="rId17"/>
    <p:sldId id="5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рнет" id="{349CC7D8-6B11-4191-AA04-C45386958154}">
          <p14:sldIdLst>
            <p14:sldId id="604"/>
            <p14:sldId id="603"/>
            <p14:sldId id="605"/>
            <p14:sldId id="606"/>
            <p14:sldId id="607"/>
          </p14:sldIdLst>
        </p14:section>
        <p14:section name="Разглеждане на уебсайт" id="{961C0DE3-98C2-4701-A7DC-3CA4BA4F13E6}">
          <p14:sldIdLst>
            <p14:sldId id="608"/>
            <p14:sldId id="609"/>
            <p14:sldId id="610"/>
            <p14:sldId id="611"/>
            <p14:sldId id="612"/>
          </p14:sldIdLst>
        </p14:section>
        <p14:section name="Правила за безопасна работа в интернет" id="{F72AB3FA-62EE-49C7-8EAF-909110B58D18}">
          <p14:sldIdLst>
            <p14:sldId id="613"/>
            <p14:sldId id="61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288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 smtClean="0"/>
              <a:t>Ползи и правила при работа с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rmAutofit fontScale="90000"/>
          </a:bodyPr>
          <a:lstStyle/>
          <a:p>
            <a:r>
              <a:rPr lang="ru-RU" dirty="0"/>
              <a:t>Използване на интернет в ежедневието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  <p:sp>
        <p:nvSpPr>
          <p:cNvPr id="1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20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2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на уеб браузър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5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190406" y="3609000"/>
            <a:ext cx="3645000" cy="1597500"/>
          </a:xfrm>
          <a:prstGeom prst="wedgeRoundRectCallout">
            <a:avLst>
              <a:gd name="adj1" fmla="val -49577"/>
              <a:gd name="adj2" fmla="val -177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en-US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връща към предишната разгледана страница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000" y="1269000"/>
            <a:ext cx="2853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406000" y="2214000"/>
            <a:ext cx="5220000" cy="1170000"/>
          </a:xfrm>
          <a:prstGeom prst="wedgeRoundRectCallout">
            <a:avLst>
              <a:gd name="adj1" fmla="val -83310"/>
              <a:gd name="adj2" fmla="val -1010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Refresh</a:t>
            </a:r>
            <a:r>
              <a:rPr lang="en-US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презарежда текущата страница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11400" y="1269000"/>
            <a:ext cx="3303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1700" y="1269000"/>
            <a:ext cx="95943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491000" y="3421125"/>
            <a:ext cx="4185000" cy="2054404"/>
          </a:xfrm>
          <a:prstGeom prst="wedgeRoundRectCallout">
            <a:avLst>
              <a:gd name="adj1" fmla="val -43708"/>
              <a:gd name="adj2" fmla="val -135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Адресно поле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него се въвежда адреса на страницата, която желаете да разгледате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2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Търсене в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6"/>
          <a:stretch/>
        </p:blipFill>
        <p:spPr>
          <a:xfrm>
            <a:off x="0" y="1084736"/>
            <a:ext cx="12192000" cy="583783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991000" y="3114000"/>
            <a:ext cx="4230000" cy="1845000"/>
          </a:xfrm>
          <a:prstGeom prst="wedgeRoundRectCallout">
            <a:avLst>
              <a:gd name="adj1" fmla="val -83433"/>
              <a:gd name="adj2" fmla="val -1369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въвеждането на желания от вас адрес на сайт, натиснете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го заредите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0"/>
          <a:stretch/>
        </p:blipFill>
        <p:spPr>
          <a:xfrm>
            <a:off x="0" y="1089000"/>
            <a:ext cx="12192000" cy="5760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87181" y="3339000"/>
            <a:ext cx="3690000" cy="1260000"/>
          </a:xfrm>
          <a:prstGeom prst="wedgeRoundRectCallout">
            <a:avLst>
              <a:gd name="adj1" fmla="val -17094"/>
              <a:gd name="adj2" fmla="val -191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желаният от вас сайт се зарежда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1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ru-RU" dirty="0"/>
              <a:t>Правила за безопасна </a:t>
            </a:r>
            <a:r>
              <a:rPr lang="ru-RU" dirty="0" smtClean="0"/>
              <a:t>работа </a:t>
            </a:r>
            <a:r>
              <a:rPr lang="ru-RU" dirty="0"/>
              <a:t>в 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00" y="1089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Не давайте лична информация </a:t>
            </a:r>
            <a:r>
              <a:rPr lang="bg-BG" dirty="0" smtClean="0"/>
              <a:t>като име, парола, адрес, телефон...,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Не изпращайте свои снимки </a:t>
            </a:r>
            <a:r>
              <a:rPr lang="bg-BG" dirty="0" smtClean="0"/>
              <a:t>или снимки на свои близки,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Не приемайте среща </a:t>
            </a:r>
            <a:r>
              <a:rPr lang="bg-BG" dirty="0" smtClean="0"/>
              <a:t>с някого, с когото сте се </a:t>
            </a:r>
            <a:r>
              <a:rPr lang="bg-BG" b="1" dirty="0" smtClean="0"/>
              <a:t>запознали в интернет</a:t>
            </a:r>
            <a:r>
              <a:rPr lang="bg-BG" dirty="0" smtClean="0"/>
              <a:t>, без знанието на своите родители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Не отваряйте ел. поща и прикачени файлове от непознат подател </a:t>
            </a:r>
            <a:r>
              <a:rPr lang="bg-BG" dirty="0" smtClean="0"/>
              <a:t>(може да съдържат вируси, които да увредят вашето устройство)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Не посещавайте сайтове за възрастни</a:t>
            </a:r>
            <a:r>
              <a:rPr lang="bg-BG" dirty="0" smtClean="0"/>
              <a:t>, </a:t>
            </a:r>
            <a:r>
              <a:rPr lang="bg-BG" b="1" dirty="0" smtClean="0"/>
              <a:t>онлайн казина</a:t>
            </a:r>
            <a:r>
              <a:rPr lang="bg-BG" dirty="0" smtClean="0"/>
              <a:t> и </a:t>
            </a:r>
            <a:r>
              <a:rPr lang="bg-BG" b="1" dirty="0" smtClean="0"/>
              <a:t>нелегален софтуер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Използвайте антивирусен софтуер </a:t>
            </a:r>
            <a:r>
              <a:rPr lang="bg-BG" dirty="0" smtClean="0"/>
              <a:t>и </a:t>
            </a:r>
            <a:r>
              <a:rPr lang="bg-BG" b="1" dirty="0" smtClean="0"/>
              <a:t>сигурни пароли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Интернет </a:t>
            </a:r>
            <a:r>
              <a:rPr lang="bg-BG" sz="2800" dirty="0" smtClean="0">
                <a:solidFill>
                  <a:schemeClr val="bg2"/>
                </a:solidFill>
              </a:rPr>
              <a:t>–</a:t>
            </a:r>
            <a:r>
              <a:rPr lang="bg-BG" sz="2800" b="1" dirty="0" smtClean="0">
                <a:solidFill>
                  <a:schemeClr val="bg2"/>
                </a:solidFill>
              </a:rPr>
              <a:t> глобална компютърна мрежа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͏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Уеб адрес </a:t>
            </a:r>
            <a:r>
              <a:rPr lang="bg-BG" sz="2800" dirty="0" smtClean="0">
                <a:solidFill>
                  <a:schemeClr val="bg2"/>
                </a:solidFill>
              </a:rPr>
              <a:t>– </a:t>
            </a:r>
            <a:r>
              <a:rPr lang="bg-BG" sz="2800" b="1" dirty="0" smtClean="0">
                <a:solidFill>
                  <a:schemeClr val="bg2"/>
                </a:solidFill>
              </a:rPr>
              <a:t>уникален адрес </a:t>
            </a:r>
            <a:r>
              <a:rPr lang="bg-BG" sz="2800" dirty="0" smtClean="0">
                <a:solidFill>
                  <a:schemeClr val="bg2"/>
                </a:solidFill>
              </a:rPr>
              <a:t>на </a:t>
            </a:r>
            <a:r>
              <a:rPr lang="bg-BG" sz="2800" b="1" dirty="0" smtClean="0">
                <a:solidFill>
                  <a:schemeClr val="bg2"/>
                </a:solidFill>
              </a:rPr>
              <a:t>уеб страница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Хипервръзка</a:t>
            </a:r>
            <a:r>
              <a:rPr lang="bg-BG" sz="2800" dirty="0" smtClean="0">
                <a:solidFill>
                  <a:schemeClr val="bg2"/>
                </a:solidFill>
              </a:rPr>
              <a:t> – част от </a:t>
            </a:r>
            <a:r>
              <a:rPr lang="bg-BG" sz="2800" b="1" dirty="0" smtClean="0">
                <a:solidFill>
                  <a:schemeClr val="bg2"/>
                </a:solidFill>
              </a:rPr>
              <a:t>текст</a:t>
            </a:r>
            <a:r>
              <a:rPr lang="bg-BG" sz="2800" dirty="0" smtClean="0">
                <a:solidFill>
                  <a:schemeClr val="bg2"/>
                </a:solidFill>
              </a:rPr>
              <a:t> или </a:t>
            </a:r>
            <a:r>
              <a:rPr lang="bg-BG" sz="2800" b="1" dirty="0" smtClean="0">
                <a:solidFill>
                  <a:schemeClr val="bg2"/>
                </a:solidFill>
              </a:rPr>
              <a:t>изображение</a:t>
            </a:r>
            <a:r>
              <a:rPr lang="bg-BG" sz="2800" dirty="0" smtClean="0">
                <a:solidFill>
                  <a:schemeClr val="bg2"/>
                </a:solidFill>
              </a:rPr>
              <a:t>, което ни </a:t>
            </a:r>
            <a:r>
              <a:rPr lang="bg-BG" sz="2800" b="1" dirty="0" smtClean="0">
                <a:solidFill>
                  <a:schemeClr val="bg2"/>
                </a:solidFill>
              </a:rPr>
              <a:t>препраща към информация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Браузър</a:t>
            </a:r>
            <a:r>
              <a:rPr lang="bg-BG" sz="2800" dirty="0" smtClean="0">
                <a:solidFill>
                  <a:schemeClr val="bg2"/>
                </a:solidFill>
              </a:rPr>
              <a:t> – компютърна програма, която се използва за </a:t>
            </a:r>
            <a:r>
              <a:rPr lang="bg-BG" sz="2800" b="1" dirty="0" smtClean="0">
                <a:solidFill>
                  <a:schemeClr val="bg2"/>
                </a:solidFill>
              </a:rPr>
              <a:t>възпоизвеждане на уеб страници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Правила за безопасна работа в интернет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/>
              <a:t>Интернет</a:t>
            </a:r>
            <a:endParaRPr lang="bg-BG" b="1" dirty="0" smtClean="0"/>
          </a:p>
          <a:p>
            <a:r>
              <a:rPr lang="bg-BG" dirty="0" smtClean="0"/>
              <a:t>Разглеждане на </a:t>
            </a:r>
            <a:r>
              <a:rPr lang="bg-BG" b="1" dirty="0" smtClean="0"/>
              <a:t>уебсайт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Правила </a:t>
            </a:r>
            <a:r>
              <a:rPr lang="bg-BG" b="1" dirty="0" smtClean="0"/>
              <a:t>за безопасна работа </a:t>
            </a:r>
            <a:r>
              <a:rPr lang="bg-BG" dirty="0" smtClean="0"/>
              <a:t>в интернет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426000" y="5585916"/>
            <a:ext cx="11339999" cy="768084"/>
          </a:xfrm>
        </p:spPr>
        <p:txBody>
          <a:bodyPr/>
          <a:lstStyle/>
          <a:p>
            <a:r>
              <a:rPr lang="bg-BG" dirty="0" smtClean="0"/>
              <a:t>Най-мощното средство за обмяна на информация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 smtClean="0"/>
              <a:t>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2" y="684000"/>
            <a:ext cx="6710875" cy="37748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92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Интернет</a:t>
            </a:r>
            <a:r>
              <a:rPr lang="bg-BG" dirty="0" smtClean="0"/>
              <a:t> – </a:t>
            </a:r>
            <a:r>
              <a:rPr lang="bg-BG" b="1" dirty="0" smtClean="0"/>
              <a:t>глобална</a:t>
            </a:r>
            <a:r>
              <a:rPr lang="bg-BG" dirty="0" smtClean="0"/>
              <a:t> компютърна мрежа</a:t>
            </a:r>
          </a:p>
          <a:p>
            <a:r>
              <a:rPr lang="bg-BG" dirty="0" smtClean="0"/>
              <a:t>Позволява свободен пренос на </a:t>
            </a:r>
            <a:r>
              <a:rPr lang="bg-BG" b="1" dirty="0" smtClean="0"/>
              <a:t>данни</a:t>
            </a:r>
            <a:r>
              <a:rPr lang="bg-BG" dirty="0" smtClean="0"/>
              <a:t>, </a:t>
            </a:r>
            <a:r>
              <a:rPr lang="bg-BG" b="1" dirty="0" smtClean="0"/>
              <a:t>информация</a:t>
            </a:r>
            <a:r>
              <a:rPr lang="bg-BG" dirty="0" smtClean="0"/>
              <a:t> и </a:t>
            </a:r>
            <a:r>
              <a:rPr lang="bg-BG" b="1" dirty="0" smtClean="0"/>
              <a:t>комуникация</a:t>
            </a:r>
            <a:r>
              <a:rPr lang="bg-BG" dirty="0" smtClean="0"/>
              <a:t> на огромни разстояния</a:t>
            </a:r>
          </a:p>
          <a:p>
            <a:pPr lvl="1"/>
            <a:r>
              <a:rPr lang="bg-BG" b="1" dirty="0" smtClean="0"/>
              <a:t>Улеснява</a:t>
            </a:r>
            <a:r>
              <a:rPr lang="bg-BG" dirty="0" smtClean="0"/>
              <a:t> ежедневието на хората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4578614"/>
            <a:ext cx="3713987" cy="20891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80" y="4554726"/>
            <a:ext cx="3780000" cy="20885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296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Хипертекст</a:t>
            </a:r>
            <a:r>
              <a:rPr lang="bg-BG" dirty="0" smtClean="0"/>
              <a:t> – метод за предаване на иформация</a:t>
            </a:r>
          </a:p>
          <a:p>
            <a:pPr lvl="1"/>
            <a:r>
              <a:rPr lang="bg-BG" b="1" dirty="0" smtClean="0"/>
              <a:t>Текст</a:t>
            </a:r>
            <a:r>
              <a:rPr lang="bg-BG" dirty="0" smtClean="0"/>
              <a:t> или </a:t>
            </a:r>
            <a:r>
              <a:rPr lang="bg-BG" b="1" dirty="0" smtClean="0"/>
              <a:t>изображение</a:t>
            </a:r>
            <a:r>
              <a:rPr lang="bg-BG" dirty="0" smtClean="0"/>
              <a:t>, които съдържат </a:t>
            </a:r>
            <a:r>
              <a:rPr lang="bg-BG" b="1" dirty="0" smtClean="0"/>
              <a:t>връзка</a:t>
            </a:r>
            <a:r>
              <a:rPr lang="bg-BG" dirty="0" smtClean="0"/>
              <a:t> към </a:t>
            </a:r>
            <a:r>
              <a:rPr lang="bg-BG" b="1" dirty="0" smtClean="0"/>
              <a:t>друга информация </a:t>
            </a:r>
            <a:r>
              <a:rPr lang="bg-BG" dirty="0" smtClean="0"/>
              <a:t>(</a:t>
            </a:r>
            <a:r>
              <a:rPr lang="bg-BG" b="1" dirty="0" smtClean="0">
                <a:solidFill>
                  <a:schemeClr val="bg1"/>
                </a:solidFill>
              </a:rPr>
              <a:t>хипервръзка</a:t>
            </a:r>
            <a:r>
              <a:rPr lang="bg-BG" dirty="0" smtClean="0"/>
              <a:t>)</a:t>
            </a:r>
          </a:p>
          <a:p>
            <a:r>
              <a:rPr lang="bg-BG" dirty="0" smtClean="0"/>
              <a:t>Чрез </a:t>
            </a:r>
            <a:r>
              <a:rPr lang="bg-BG" b="1" dirty="0" smtClean="0"/>
              <a:t>хипервръзката</a:t>
            </a:r>
            <a:r>
              <a:rPr lang="bg-BG" dirty="0" smtClean="0"/>
              <a:t> потребителите се предвижват през множеството от </a:t>
            </a:r>
            <a:r>
              <a:rPr lang="bg-BG" b="1" dirty="0" smtClean="0"/>
              <a:t>свързани документи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Хипертекст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4457072"/>
            <a:ext cx="3330000" cy="219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Уеб страница </a:t>
            </a:r>
            <a:r>
              <a:rPr lang="bg-BG" dirty="0" smtClean="0"/>
              <a:t>– </a:t>
            </a:r>
            <a:r>
              <a:rPr lang="bg-BG" b="1" dirty="0" smtClean="0"/>
              <a:t>система</a:t>
            </a:r>
            <a:r>
              <a:rPr lang="bg-BG" dirty="0" smtClean="0"/>
              <a:t> от взаймно </a:t>
            </a:r>
            <a:r>
              <a:rPr lang="bg-BG" b="1" dirty="0" smtClean="0"/>
              <a:t>свързани </a:t>
            </a:r>
            <a:r>
              <a:rPr lang="bg-BG" dirty="0" smtClean="0"/>
              <a:t>хипертекстови </a:t>
            </a:r>
            <a:r>
              <a:rPr lang="bg-BG" b="1" dirty="0" smtClean="0"/>
              <a:t>документи</a:t>
            </a:r>
          </a:p>
          <a:p>
            <a:pPr lvl="1"/>
            <a:r>
              <a:rPr lang="bg-BG" dirty="0" smtClean="0"/>
              <a:t>Всяка страница има свой </a:t>
            </a:r>
            <a:r>
              <a:rPr lang="bg-BG" b="1" dirty="0" smtClean="0"/>
              <a:t>собствен адрес </a:t>
            </a:r>
            <a:r>
              <a:rPr lang="bg-BG" dirty="0" smtClean="0"/>
              <a:t>– </a:t>
            </a:r>
            <a:r>
              <a:rPr lang="bg-BG" b="1" dirty="0" smtClean="0">
                <a:solidFill>
                  <a:schemeClr val="bg1"/>
                </a:solidFill>
              </a:rPr>
              <a:t>уеб адрес</a:t>
            </a:r>
            <a:r>
              <a:rPr lang="bg-BG" dirty="0" smtClean="0"/>
              <a:t>, който </a:t>
            </a:r>
            <a:r>
              <a:rPr lang="bg-BG" b="1" dirty="0" smtClean="0"/>
              <a:t>не се повтаря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страница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1"/>
          <a:stretch/>
        </p:blipFill>
        <p:spPr>
          <a:xfrm>
            <a:off x="3846000" y="3969000"/>
            <a:ext cx="5108400" cy="2538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3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Уебсайт</a:t>
            </a:r>
            <a:r>
              <a:rPr lang="bg-BG" dirty="0" smtClean="0"/>
              <a:t> – </a:t>
            </a:r>
            <a:r>
              <a:rPr lang="bg-BG" b="1" dirty="0" smtClean="0"/>
              <a:t>съвкупност от страници</a:t>
            </a:r>
            <a:r>
              <a:rPr lang="bg-BG" dirty="0" smtClean="0"/>
              <a:t>, допълващи се </a:t>
            </a:r>
            <a:r>
              <a:rPr lang="bg-BG" b="1" dirty="0" smtClean="0"/>
              <a:t>функционално</a:t>
            </a:r>
            <a:r>
              <a:rPr lang="bg-BG" dirty="0" smtClean="0"/>
              <a:t> и имащи </a:t>
            </a:r>
            <a:r>
              <a:rPr lang="bg-BG" b="1" dirty="0" smtClean="0"/>
              <a:t>сходен дизайн</a:t>
            </a:r>
          </a:p>
          <a:p>
            <a:pPr lvl="1"/>
            <a:r>
              <a:rPr lang="bg-BG" dirty="0" smtClean="0"/>
              <a:t>Всеки уебсайт има </a:t>
            </a:r>
            <a:r>
              <a:rPr lang="bg-BG" b="1" dirty="0" smtClean="0"/>
              <a:t>уникално име</a:t>
            </a:r>
            <a:r>
              <a:rPr lang="bg-BG" dirty="0" smtClean="0"/>
              <a:t>, по което да бъде </a:t>
            </a:r>
            <a:r>
              <a:rPr lang="bg-BG" b="1" dirty="0" smtClean="0"/>
              <a:t>различаван в интернет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Уебсайт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49" y="3616950"/>
            <a:ext cx="5468400" cy="29620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0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Уеб браузър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Разглеждане на уебсайт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2214000"/>
            <a:ext cx="3139822" cy="1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Уеб браузър </a:t>
            </a:r>
            <a:r>
              <a:rPr lang="bg-BG" dirty="0" smtClean="0"/>
              <a:t>– програма, която </a:t>
            </a:r>
            <a:r>
              <a:rPr lang="bg-BG" b="1" dirty="0" smtClean="0"/>
              <a:t>възпроизвежда</a:t>
            </a:r>
            <a:r>
              <a:rPr lang="bg-BG" dirty="0" smtClean="0"/>
              <a:t> </a:t>
            </a:r>
            <a:r>
              <a:rPr lang="bg-BG" b="1" dirty="0" smtClean="0"/>
              <a:t>уеб страници</a:t>
            </a:r>
          </a:p>
          <a:p>
            <a:r>
              <a:rPr lang="bg-BG" dirty="0" smtClean="0"/>
              <a:t>Едни от най-популярните са:</a:t>
            </a:r>
          </a:p>
          <a:p>
            <a:pPr lvl="1"/>
            <a:r>
              <a:rPr lang="en-US" b="1" dirty="0" smtClean="0"/>
              <a:t>͏</a:t>
            </a:r>
            <a:r>
              <a:rPr lang="en-US" b="1" dirty="0" smtClean="0">
                <a:solidFill>
                  <a:schemeClr val="accent3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chemeClr val="accent1"/>
                </a:solidFill>
              </a:rPr>
              <a:t>o</a:t>
            </a:r>
            <a:r>
              <a:rPr lang="en-US" b="1" dirty="0" smtClean="0">
                <a:solidFill>
                  <a:srgbClr val="00B0F0"/>
                </a:solidFill>
              </a:rPr>
              <a:t>g</a:t>
            </a:r>
            <a:r>
              <a:rPr lang="en-US" b="1" dirty="0" smtClean="0">
                <a:solidFill>
                  <a:schemeClr val="accent2"/>
                </a:solidFill>
              </a:rPr>
              <a:t>l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</a:p>
          <a:p>
            <a:pPr lvl="1"/>
            <a:r>
              <a:rPr lang="en-US" b="1" dirty="0" smtClean="0"/>
              <a:t>Mozilla Firefox</a:t>
            </a:r>
            <a:endParaRPr lang="en-US" dirty="0"/>
          </a:p>
          <a:p>
            <a:pPr lvl="1"/>
            <a:r>
              <a:rPr lang="en-US" b="1" dirty="0" smtClean="0"/>
              <a:t>Opera</a:t>
            </a:r>
            <a:endParaRPr lang="en-US" dirty="0"/>
          </a:p>
          <a:p>
            <a:pPr lvl="1"/>
            <a:r>
              <a:rPr lang="en-US" b="1" dirty="0" smtClean="0"/>
              <a:t>Microsoft Edge</a:t>
            </a:r>
          </a:p>
          <a:p>
            <a:pPr lvl="1"/>
            <a:r>
              <a:rPr lang="en-US" b="1" dirty="0" smtClean="0"/>
              <a:t>Safari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249000"/>
            <a:ext cx="1485850" cy="15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0" y="2200500"/>
            <a:ext cx="1674000" cy="167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99" y="4518000"/>
            <a:ext cx="2340000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194000"/>
            <a:ext cx="1815809" cy="18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4811</TotalTime>
  <Words>594</Words>
  <Application>Microsoft Office PowerPoint</Application>
  <PresentationFormat>Widescreen</PresentationFormat>
  <Paragraphs>91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Consolas</vt:lpstr>
      <vt:lpstr>Wingdings</vt:lpstr>
      <vt:lpstr>SoftUni</vt:lpstr>
      <vt:lpstr>Използване на интернет в ежедневието</vt:lpstr>
      <vt:lpstr>Съдържание</vt:lpstr>
      <vt:lpstr>Интернет</vt:lpstr>
      <vt:lpstr>Интернет</vt:lpstr>
      <vt:lpstr>Хипертекст</vt:lpstr>
      <vt:lpstr>Уеб страница</vt:lpstr>
      <vt:lpstr>Уебсайт</vt:lpstr>
      <vt:lpstr>Разглеждане на уебсайт</vt:lpstr>
      <vt:lpstr>Уеб браузър</vt:lpstr>
      <vt:lpstr>Елементи на уеб браузър</vt:lpstr>
      <vt:lpstr>Търсене в интернет</vt:lpstr>
      <vt:lpstr>Търсене в интернет</vt:lpstr>
      <vt:lpstr>Правила за безопасна работа в интернет</vt:lpstr>
      <vt:lpstr>Правила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Използване на интернет в ежедневието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235</cp:revision>
  <dcterms:created xsi:type="dcterms:W3CDTF">2018-05-23T13:08:44Z</dcterms:created>
  <dcterms:modified xsi:type="dcterms:W3CDTF">2023-10-16T13:52:19Z</dcterms:modified>
  <cp:category/>
</cp:coreProperties>
</file>